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9"/>
  </p:notesMasterIdLst>
  <p:handoutMasterIdLst>
    <p:handoutMasterId r:id="rId30"/>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69" r:id="rId21"/>
    <p:sldId id="1468" r:id="rId22"/>
    <p:sldId id="1467" r:id="rId23"/>
    <p:sldId id="1474" r:id="rId24"/>
    <p:sldId id="1470" r:id="rId25"/>
    <p:sldId id="1471" r:id="rId26"/>
    <p:sldId id="939" r:id="rId27"/>
    <p:sldId id="1454" r:id="rId28"/>
  </p:sldIdLst>
  <p:sldSz cx="12190413"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7"/>
    <p:restoredTop sz="84213"/>
  </p:normalViewPr>
  <p:slideViewPr>
    <p:cSldViewPr snapToGrid="0" snapToObjects="1" showGuides="1">
      <p:cViewPr varScale="1">
        <p:scale>
          <a:sx n="131" d="100"/>
          <a:sy n="131" d="100"/>
        </p:scale>
        <p:origin x="1632" y="176"/>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09.11.21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09.11.21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09.11.21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09.11.21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09.11.21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09.11.21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09.11.21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4"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09.11.21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09.11.21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37"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09.11.21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Dok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369"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
        <p:nvSpPr>
          <p:cNvPr id="3" name="Datumsplatzhalter 2">
            <a:extLst>
              <a:ext uri="{FF2B5EF4-FFF2-40B4-BE49-F238E27FC236}">
                <a16:creationId xmlns:a16="http://schemas.microsoft.com/office/drawing/2014/main" id="{F3FE44CA-63FA-9E47-9557-14DC453F2A1C}"/>
              </a:ext>
            </a:extLst>
          </p:cNvPr>
          <p:cNvSpPr>
            <a:spLocks noGrp="1"/>
          </p:cNvSpPr>
          <p:nvPr>
            <p:ph type="dt" sz="half" idx="4294967295"/>
          </p:nvPr>
        </p:nvSpPr>
        <p:spPr>
          <a:xfrm>
            <a:off x="11501438" y="6329363"/>
            <a:ext cx="688975" cy="358775"/>
          </a:xfrm>
        </p:spPr>
        <p:txBody>
          <a:bodyPr/>
          <a:lstStyle/>
          <a:p>
            <a:fld id="{BFDAD13F-B150-48FA-9084-D9E756CCCB07}" type="datetime1">
              <a:rPr lang="de-DE" smtClean="0"/>
              <a:pPr/>
              <a:t>09.11.21</a:t>
            </a:fld>
            <a:endParaRPr lang="de-DE"/>
          </a:p>
        </p:txBody>
      </p:sp>
      <p:sp>
        <p:nvSpPr>
          <p:cNvPr id="4" name="Fußzeilenplatzhalter 3">
            <a:extLst>
              <a:ext uri="{FF2B5EF4-FFF2-40B4-BE49-F238E27FC236}">
                <a16:creationId xmlns:a16="http://schemas.microsoft.com/office/drawing/2014/main" id="{A0F2BE71-1CF7-C14F-AE85-0CDD1E32DE93}"/>
              </a:ext>
            </a:extLst>
          </p:cNvPr>
          <p:cNvSpPr>
            <a:spLocks noGrp="1"/>
          </p:cNvSpPr>
          <p:nvPr>
            <p:ph type="ftr" sz="quarter" idx="4294967295"/>
          </p:nvPr>
        </p:nvSpPr>
        <p:spPr>
          <a:xfrm>
            <a:off x="0" y="6327775"/>
            <a:ext cx="5556250" cy="360363"/>
          </a:xfrm>
        </p:spPr>
        <p:txBody>
          <a:bodyPr/>
          <a:lstStyle/>
          <a:p>
            <a:r>
              <a:rPr lang="de-DE"/>
              <a:t>Titel / Autor / Copyright</a:t>
            </a:r>
          </a:p>
        </p:txBody>
      </p:sp>
      <p:sp>
        <p:nvSpPr>
          <p:cNvPr id="5" name="Foliennummernplatzhalter 4">
            <a:extLst>
              <a:ext uri="{FF2B5EF4-FFF2-40B4-BE49-F238E27FC236}">
                <a16:creationId xmlns:a16="http://schemas.microsoft.com/office/drawing/2014/main" id="{F33AC56C-D9DA-4A48-8682-D77AE7D9CE52}"/>
              </a:ext>
            </a:extLst>
          </p:cNvPr>
          <p:cNvSpPr>
            <a:spLocks noGrp="1"/>
          </p:cNvSpPr>
          <p:nvPr>
            <p:ph type="sldNum" sz="quarter" idx="4294967295"/>
          </p:nvPr>
        </p:nvSpPr>
        <p:spPr>
          <a:xfrm>
            <a:off x="11909425" y="6327775"/>
            <a:ext cx="280988" cy="360363"/>
          </a:xfrm>
        </p:spPr>
        <p:txBody>
          <a:bodyPr/>
          <a:lstStyle/>
          <a:p>
            <a:fld id="{02CEFE82-39F2-4F47-8A0C-D5AB3496FA5C}" type="slidenum">
              <a:rPr lang="de-DE" smtClean="0"/>
              <a:pPr/>
              <a:t>11</a:t>
            </a:fld>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23"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5E21F9E-E7FE-3A46-A8BD-8F50FCD3561A}"/>
              </a:ext>
            </a:extLst>
          </p:cNvPr>
          <p:cNvSpPr>
            <a:spLocks noGrp="1"/>
          </p:cNvSpPr>
          <p:nvPr>
            <p:ph sz="half" idx="1"/>
          </p:nvPr>
        </p:nvSpPr>
        <p:spPr/>
        <p:txBody>
          <a:bodyPr/>
          <a:lstStyle/>
          <a:p>
            <a:r>
              <a:rPr lang="de-DE" b="1" dirty="0"/>
              <a:t>Verwendung von </a:t>
            </a:r>
            <a:r>
              <a:rPr lang="de-DE" b="1" dirty="0" err="1"/>
              <a:t>PageObjectPattern</a:t>
            </a:r>
            <a:r>
              <a:rPr lang="de-DE" b="1" dirty="0"/>
              <a:t> bei </a:t>
            </a:r>
            <a:r>
              <a:rPr lang="de-DE" b="1" dirty="0" err="1"/>
              <a:t>Selenium</a:t>
            </a:r>
            <a:endParaRPr lang="de-DE" b="1" dirty="0"/>
          </a:p>
          <a:p>
            <a:endParaRPr lang="de-DE" dirty="0"/>
          </a:p>
          <a:p>
            <a:pPr marL="285750" indent="-285750">
              <a:buFont typeface="Arial" panose="020B0604020202020204" pitchFamily="34" charset="0"/>
              <a:buChar char="•"/>
            </a:pPr>
            <a:r>
              <a:rPr lang="de-DE" dirty="0" err="1"/>
              <a:t>PageObjectPattern</a:t>
            </a:r>
            <a:r>
              <a:rPr lang="de-DE" dirty="0"/>
              <a:t> erleichtert die Verwendung von </a:t>
            </a:r>
            <a:r>
              <a:rPr lang="de-DE" dirty="0" err="1"/>
              <a:t>Selenium</a:t>
            </a:r>
            <a:r>
              <a:rPr lang="de-DE" dirty="0"/>
              <a:t> durch Objektorientierte Programmierung</a:t>
            </a:r>
          </a:p>
        </p:txBody>
      </p:sp>
      <p:sp>
        <p:nvSpPr>
          <p:cNvPr id="2" name="Inhaltsplatzhalter 1">
            <a:extLst>
              <a:ext uri="{FF2B5EF4-FFF2-40B4-BE49-F238E27FC236}">
                <a16:creationId xmlns:a16="http://schemas.microsoft.com/office/drawing/2014/main" id="{E2775A6E-9452-B046-94EE-64344CC968EF}"/>
              </a:ext>
            </a:extLst>
          </p:cNvPr>
          <p:cNvSpPr>
            <a:spLocks noGrp="1"/>
          </p:cNvSpPr>
          <p:nvPr>
            <p:ph sz="half" idx="31"/>
          </p:nvPr>
        </p:nvSpPr>
        <p:spPr/>
        <p:txBody>
          <a:bodyPr/>
          <a:lstStyle/>
          <a:p>
            <a:pPr marL="295200" indent="-626400"/>
            <a:r>
              <a:rPr lang="de-DE" b="1" dirty="0" err="1"/>
              <a:t>Decoupeling</a:t>
            </a:r>
            <a:r>
              <a:rPr lang="de-DE" b="1" dirty="0"/>
              <a:t> Interaktion &amp; Überprüfung</a:t>
            </a:r>
          </a:p>
          <a:p>
            <a:endParaRPr lang="de-DE" dirty="0"/>
          </a:p>
          <a:p>
            <a:pPr marL="285750" indent="-285750">
              <a:buFont typeface="Arial" panose="020B0604020202020204" pitchFamily="34" charset="0"/>
              <a:buChar char="•"/>
            </a:pPr>
            <a:r>
              <a:rPr lang="de-DE" dirty="0"/>
              <a:t>Implementation von Schritten sollte immer Interaktionen </a:t>
            </a:r>
            <a:r>
              <a:rPr lang="de-DE" i="1" dirty="0"/>
              <a:t>oder</a:t>
            </a:r>
            <a:r>
              <a:rPr lang="de-DE" dirty="0"/>
              <a:t> Überprüfungen beinhalten</a:t>
            </a:r>
          </a:p>
        </p:txBody>
      </p:sp>
      <p:sp>
        <p:nvSpPr>
          <p:cNvPr id="3" name="Inhaltsplatzhalter 2">
            <a:extLst>
              <a:ext uri="{FF2B5EF4-FFF2-40B4-BE49-F238E27FC236}">
                <a16:creationId xmlns:a16="http://schemas.microsoft.com/office/drawing/2014/main" id="{66F71838-850C-404A-9D42-DDFDC90584A8}"/>
              </a:ext>
            </a:extLst>
          </p:cNvPr>
          <p:cNvSpPr>
            <a:spLocks noGrp="1"/>
          </p:cNvSpPr>
          <p:nvPr>
            <p:ph sz="half" idx="32"/>
          </p:nvPr>
        </p:nvSpPr>
        <p:spPr/>
        <p:txBody>
          <a:bodyPr/>
          <a:lstStyle/>
          <a:p>
            <a:pPr marL="295200" indent="-626400"/>
            <a:r>
              <a:rPr lang="de-DE" b="1" dirty="0"/>
              <a:t>Eindeutige Beschreibung der </a:t>
            </a:r>
            <a:r>
              <a:rPr lang="de-DE" b="1" dirty="0" err="1"/>
              <a:t>Steps</a:t>
            </a:r>
            <a:endParaRPr lang="de-DE" b="1" dirty="0"/>
          </a:p>
          <a:p>
            <a:endParaRPr lang="de-DE" dirty="0"/>
          </a:p>
          <a:p>
            <a:pPr marL="285750" indent="-285750">
              <a:buFont typeface="Arial" panose="020B0604020202020204" pitchFamily="34" charset="0"/>
              <a:buChar char="•"/>
            </a:pPr>
            <a:r>
              <a:rPr lang="de-DE" dirty="0"/>
              <a:t>Eine eindeutige Beschreibung von </a:t>
            </a:r>
            <a:r>
              <a:rPr lang="de-DE" dirty="0" err="1"/>
              <a:t>Steps</a:t>
            </a:r>
            <a:r>
              <a:rPr lang="de-DE" dirty="0"/>
              <a:t> erleichtert das Verständnis der </a:t>
            </a:r>
            <a:r>
              <a:rPr lang="de-DE" dirty="0" err="1"/>
              <a:t>Scenarien</a:t>
            </a:r>
            <a:r>
              <a:rPr lang="de-DE" dirty="0"/>
              <a:t> und der besseren Übersicht von </a:t>
            </a:r>
            <a:r>
              <a:rPr lang="de-DE" dirty="0" err="1"/>
              <a:t>Userflows</a:t>
            </a:r>
            <a:r>
              <a:rPr lang="de-DE" dirty="0"/>
              <a:t> dienen</a:t>
            </a:r>
          </a:p>
        </p:txBody>
      </p:sp>
      <p:sp>
        <p:nvSpPr>
          <p:cNvPr id="4" name="Inhaltsplatzhalter 3">
            <a:extLst>
              <a:ext uri="{FF2B5EF4-FFF2-40B4-BE49-F238E27FC236}">
                <a16:creationId xmlns:a16="http://schemas.microsoft.com/office/drawing/2014/main" id="{C60DA932-804F-7E4F-B958-461C8812BF56}"/>
              </a:ext>
            </a:extLst>
          </p:cNvPr>
          <p:cNvSpPr>
            <a:spLocks noGrp="1"/>
          </p:cNvSpPr>
          <p:nvPr>
            <p:ph sz="half" idx="33"/>
          </p:nvPr>
        </p:nvSpPr>
        <p:spPr/>
        <p:txBody>
          <a:bodyPr/>
          <a:lstStyle/>
          <a:p>
            <a:pPr marL="295200" indent="-626400"/>
            <a:r>
              <a:rPr lang="de-DE" b="1" dirty="0"/>
              <a:t>Composite </a:t>
            </a:r>
            <a:r>
              <a:rPr lang="de-DE" b="1" dirty="0" err="1"/>
              <a:t>Steps</a:t>
            </a:r>
            <a:r>
              <a:rPr lang="de-DE" b="1" dirty="0"/>
              <a:t> (</a:t>
            </a:r>
            <a:r>
              <a:rPr lang="de-DE" b="1" dirty="0" err="1"/>
              <a:t>Jbehave</a:t>
            </a:r>
            <a:r>
              <a:rPr lang="de-DE" b="1" dirty="0"/>
              <a:t> </a:t>
            </a:r>
            <a:r>
              <a:rPr lang="de-DE" b="1" dirty="0" err="1"/>
              <a:t>only</a:t>
            </a:r>
            <a:r>
              <a:rPr lang="de-DE" b="1" dirty="0"/>
              <a:t>)</a:t>
            </a:r>
          </a:p>
          <a:p>
            <a:endParaRPr lang="de-DE" dirty="0"/>
          </a:p>
          <a:p>
            <a:endParaRPr lang="de-DE" dirty="0"/>
          </a:p>
          <a:p>
            <a:pPr marL="285750" indent="-285750">
              <a:buFont typeface="Arial" panose="020B0604020202020204" pitchFamily="34" charset="0"/>
              <a:buChar char="•"/>
            </a:pPr>
            <a:r>
              <a:rPr lang="de-DE" dirty="0"/>
              <a:t>Durch das Zusammenfassen von Interaktionen zu Composite </a:t>
            </a:r>
            <a:r>
              <a:rPr lang="de-DE" dirty="0" err="1"/>
              <a:t>Steps</a:t>
            </a:r>
            <a:r>
              <a:rPr lang="de-DE" dirty="0"/>
              <a:t> können </a:t>
            </a:r>
            <a:r>
              <a:rPr lang="de-DE" dirty="0" err="1"/>
              <a:t>UserFlows</a:t>
            </a:r>
            <a:r>
              <a:rPr lang="de-DE" dirty="0"/>
              <a:t> eindeutig definiert werden</a:t>
            </a:r>
          </a:p>
        </p:txBody>
      </p:sp>
      <p:sp>
        <p:nvSpPr>
          <p:cNvPr id="6" name="Titel 5">
            <a:extLst>
              <a:ext uri="{FF2B5EF4-FFF2-40B4-BE49-F238E27FC236}">
                <a16:creationId xmlns:a16="http://schemas.microsoft.com/office/drawing/2014/main" id="{D7FED82A-E23B-7945-949F-795A7E6E04E9}"/>
              </a:ext>
            </a:extLst>
          </p:cNvPr>
          <p:cNvSpPr>
            <a:spLocks noGrp="1"/>
          </p:cNvSpPr>
          <p:nvPr>
            <p:ph type="title"/>
          </p:nvPr>
        </p:nvSpPr>
        <p:spPr/>
        <p:txBody>
          <a:bodyPr/>
          <a:lstStyle/>
          <a:p>
            <a:r>
              <a:rPr lang="de-DE" dirty="0"/>
              <a:t>Hinweis zur Verwendung BDD-Frameworks</a:t>
            </a:r>
          </a:p>
        </p:txBody>
      </p:sp>
    </p:spTree>
    <p:extLst>
      <p:ext uri="{BB962C8B-B14F-4D97-AF65-F5344CB8AC3E}">
        <p14:creationId xmlns:p14="http://schemas.microsoft.com/office/powerpoint/2010/main" val="284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09.11.21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Composite </a:t>
            </a:r>
            <a:r>
              <a:rPr lang="de-DE" sz="1600" dirty="0" err="1"/>
              <a:t>Steps</a:t>
            </a:r>
            <a:endParaRPr lang="de-DE" sz="1600" dirty="0"/>
          </a:p>
          <a:p>
            <a:pPr marL="285750" indent="-285750">
              <a:buFont typeface="Arial" panose="020B0604020202020204" pitchFamily="34" charset="0"/>
              <a:buChar char="•"/>
            </a:pPr>
            <a:r>
              <a:rPr lang="de-DE" sz="1600" dirty="0"/>
              <a:t>Integrierte Reportfunktion</a:t>
            </a:r>
          </a:p>
          <a:p>
            <a:pPr marL="285750" indent="-285750">
              <a:buFont typeface="Arial" panose="020B0604020202020204" pitchFamily="34" charset="0"/>
              <a:buChar char="•"/>
            </a:pPr>
            <a:r>
              <a:rPr lang="de-DE" sz="1600" dirty="0"/>
              <a:t>Viel </a:t>
            </a:r>
            <a:r>
              <a:rPr lang="de-DE" sz="1600" dirty="0" err="1"/>
              <a:t>yntaktischer</a:t>
            </a:r>
            <a:r>
              <a:rPr lang="de-DE" sz="1600" dirty="0"/>
              <a:t> Zucker</a:t>
            </a:r>
          </a:p>
          <a:p>
            <a:endParaRPr lang="de-DE" sz="1600" dirty="0"/>
          </a:p>
          <a:p>
            <a:endParaRPr lang="de-DE" sz="1600" dirty="0"/>
          </a:p>
          <a:p>
            <a:r>
              <a:rPr lang="de-DE" sz="1600" dirty="0"/>
              <a:t>Nachteile:</a:t>
            </a:r>
          </a:p>
          <a:p>
            <a:pPr marL="285750" indent="-285750">
              <a:buFont typeface="Arial" panose="020B0604020202020204" pitchFamily="34" charset="0"/>
              <a:buChar char="•"/>
            </a:pPr>
            <a:r>
              <a:rPr lang="de-DE" sz="1600" dirty="0"/>
              <a:t>Komplizierte Integration von 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err="1"/>
              <a:t>Cucumber</a:t>
            </a:r>
            <a:r>
              <a:rPr lang="de-DE" sz="1600" dirty="0"/>
              <a:t> Studio</a:t>
            </a:r>
          </a:p>
          <a:p>
            <a:pPr marL="285750" indent="-285750">
              <a:buFont typeface="Arial" panose="020B0604020202020204" pitchFamily="34" charset="0"/>
              <a:buChar char="•"/>
            </a:pPr>
            <a:r>
              <a:rPr lang="de-DE" sz="1600" dirty="0"/>
              <a:t>Einfache Integration von Spring Boot</a:t>
            </a:r>
          </a:p>
          <a:p>
            <a:pPr marL="285750" indent="-285750">
              <a:buFont typeface="Arial" panose="020B0604020202020204" pitchFamily="34" charset="0"/>
              <a:buChar char="•"/>
            </a:pPr>
            <a:r>
              <a:rPr lang="de-DE" sz="1600" dirty="0"/>
              <a:t>Erweiterbarkeit von Datentypen</a:t>
            </a:r>
          </a:p>
          <a:p>
            <a:endParaRPr lang="de-DE" sz="1600" dirty="0"/>
          </a:p>
          <a:p>
            <a:r>
              <a:rPr lang="de-DE" sz="1600" dirty="0"/>
              <a:t>Nachteile:</a:t>
            </a:r>
          </a:p>
          <a:p>
            <a:pPr marL="285750" indent="-285750">
              <a:buFont typeface="Arial" panose="020B0604020202020204" pitchFamily="34" charset="0"/>
              <a:buChar char="•"/>
            </a:pPr>
            <a:r>
              <a:rPr lang="de-DE" sz="1600" dirty="0"/>
              <a:t>Keine Composite </a:t>
            </a:r>
            <a:r>
              <a:rPr lang="de-DE" sz="1600" dirty="0" err="1"/>
              <a:t>Step</a:t>
            </a:r>
            <a:r>
              <a:rPr lang="de-DE" sz="1600" dirty="0"/>
              <a:t>, </a:t>
            </a:r>
            <a:r>
              <a:rPr lang="de-DE" sz="1600" dirty="0" err="1"/>
              <a:t>GivenStories</a:t>
            </a:r>
            <a:r>
              <a:rPr lang="de-DE" sz="1600" dirty="0"/>
              <a:t> und </a:t>
            </a:r>
            <a:r>
              <a:rPr lang="de-DE" sz="1600" dirty="0" err="1"/>
              <a:t>MetaFilter</a:t>
            </a:r>
            <a:r>
              <a:rPr lang="de-DE" sz="1600" dirty="0"/>
              <a:t>-Parameter</a:t>
            </a:r>
          </a:p>
          <a:p>
            <a:pPr marL="285750" indent="-285750">
              <a:buFont typeface="Arial" panose="020B0604020202020204" pitchFamily="34" charset="0"/>
              <a:buChar char="•"/>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09.11.21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Titel / Autor / Copyright</a:t>
            </a:r>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p:txBody>
          <a:bodyPr/>
          <a:lstStyle/>
          <a:p>
            <a:pPr marL="0" indent="0"/>
            <a:r>
              <a:rPr lang="de-DE" dirty="0" err="1"/>
              <a:t>Cucumber</a:t>
            </a:r>
            <a:r>
              <a:rPr lang="de-DE" dirty="0"/>
              <a:t> Studio bietet nützliche Features vor allem für </a:t>
            </a:r>
            <a:r>
              <a:rPr lang="de-DE" dirty="0" err="1"/>
              <a:t>POs.</a:t>
            </a:r>
            <a:endParaRPr lang="de-DE" dirty="0"/>
          </a:p>
          <a:p>
            <a:pPr marL="0" indent="0"/>
            <a:endParaRPr lang="de-DE" dirty="0"/>
          </a:p>
          <a:p>
            <a:pPr marL="0" indent="0"/>
            <a:r>
              <a:rPr lang="de-DE" dirty="0"/>
              <a:t>Übersicht über </a:t>
            </a:r>
            <a:r>
              <a:rPr lang="de-DE" dirty="0" err="1"/>
              <a:t>UserStories</a:t>
            </a:r>
            <a:r>
              <a:rPr lang="de-DE" dirty="0"/>
              <a:t> und Features, Vorhanden </a:t>
            </a:r>
            <a:r>
              <a:rPr lang="de-DE" dirty="0" err="1"/>
              <a:t>Steps</a:t>
            </a:r>
            <a:r>
              <a:rPr lang="de-DE" dirty="0"/>
              <a:t>, Testdurchläufe.</a:t>
            </a:r>
          </a:p>
          <a:p>
            <a:pPr marL="0" indent="0"/>
            <a:endParaRPr lang="de-DE" dirty="0"/>
          </a:p>
          <a:p>
            <a:pPr marL="0" indent="0"/>
            <a:r>
              <a:rPr lang="de-DE" dirty="0"/>
              <a:t>Kann die Mitarbeit an den Funktionstest seitens PO verbessern. </a:t>
            </a:r>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09.11.21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a:t>Titel / Autor / Copyright</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20</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err="1"/>
              <a:t>Cucumber</a:t>
            </a:r>
            <a:r>
              <a:rPr lang="de-DE" dirty="0"/>
              <a:t>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09.11.21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21</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09.11.21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22</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09.11.21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24</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err="1"/>
              <a:t>Advanced</a:t>
            </a:r>
            <a:r>
              <a:rPr lang="de-DE" dirty="0"/>
              <a:t> BDD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09.11.21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r>
              <a:rPr lang="de-DE" dirty="0"/>
              <a:t>Anforderungen sind Bestandteil von Systemtests</a:t>
            </a:r>
          </a:p>
          <a:p>
            <a:endParaRPr lang="de-DE" dirty="0"/>
          </a:p>
          <a:p>
            <a:r>
              <a:rPr lang="de-DE" dirty="0"/>
              <a:t>Lesbare Systemtest bieten fachlichen Überblick über </a:t>
            </a:r>
            <a:r>
              <a:rPr lang="de-DE" dirty="0" err="1"/>
              <a:t>UseCases</a:t>
            </a:r>
            <a:r>
              <a:rPr lang="de-DE" dirty="0"/>
              <a:t> der Software</a:t>
            </a:r>
          </a:p>
          <a:p>
            <a:endParaRPr lang="de-DE" dirty="0"/>
          </a:p>
          <a:p>
            <a:r>
              <a:rPr lang="de-DE" dirty="0"/>
              <a:t>Fachseite ist in der Lage Anforderung als </a:t>
            </a:r>
            <a:r>
              <a:rPr lang="de-DE" dirty="0" err="1"/>
              <a:t>TestScenarien</a:t>
            </a:r>
            <a:r>
              <a:rPr lang="de-DE" dirty="0"/>
              <a:t>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09.11.21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noProof="0"/>
              <a:t>Titel / Autor / Copyright</a:t>
            </a:r>
            <a:endParaRPr lang="de-DE" noProof="0" dirty="0"/>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a:t>
            </a:r>
            <a:r>
              <a:rPr lang="de-DE" dirty="0" err="1"/>
              <a:t>Behavior</a:t>
            </a:r>
            <a:r>
              <a:rPr lang="de-DE" dirty="0"/>
              <a:t>-</a:t>
            </a:r>
            <a:r>
              <a:rPr lang="de-DE" dirty="0" err="1"/>
              <a:t>Driven</a:t>
            </a:r>
            <a:r>
              <a:rPr lang="de-DE" dirty="0"/>
              <a:t>-Development?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err="1"/>
              <a:t>Behaviour</a:t>
            </a:r>
            <a:r>
              <a:rPr lang="de-DE" dirty="0"/>
              <a:t>-</a:t>
            </a:r>
            <a:r>
              <a:rPr lang="de-DE" dirty="0" err="1"/>
              <a:t>Driven</a:t>
            </a:r>
            <a:r>
              <a:rPr lang="de-DE" dirty="0"/>
              <a:t>-Development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09.11.21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09.11.21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09.11.21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1465</Words>
  <Application>Microsoft Macintosh PowerPoint</Application>
  <PresentationFormat>Benutzerdefiniert</PresentationFormat>
  <Paragraphs>277</Paragraphs>
  <Slides>24</Slides>
  <Notes>6</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24</vt:i4>
      </vt:variant>
    </vt:vector>
  </HeadingPairs>
  <TitlesOfParts>
    <vt:vector size="30"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in der Testpyramide</vt:lpstr>
      <vt:lpstr>BDD erweitert TDD</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Cucumber Studio</vt:lpstr>
      <vt:lpstr>Demo</vt:lpstr>
      <vt:lpstr>Vielen Dank für Ihre Aufmerksamkeit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84</cp:revision>
  <cp:lastPrinted>2019-07-10T22:14:01Z</cp:lastPrinted>
  <dcterms:created xsi:type="dcterms:W3CDTF">2019-03-07T12:50:16Z</dcterms:created>
  <dcterms:modified xsi:type="dcterms:W3CDTF">2021-11-09T14:58:50Z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